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67" r:id="rId2"/>
    <p:sldId id="273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9" r:id="rId39"/>
    <p:sldId id="317" r:id="rId40"/>
    <p:sldId id="322" r:id="rId41"/>
    <p:sldId id="320" r:id="rId42"/>
    <p:sldId id="323" r:id="rId43"/>
    <p:sldId id="318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8" r:id="rId57"/>
    <p:sldId id="337" r:id="rId58"/>
    <p:sldId id="340" r:id="rId59"/>
    <p:sldId id="341" r:id="rId60"/>
    <p:sldId id="342" r:id="rId61"/>
    <p:sldId id="343" r:id="rId62"/>
    <p:sldId id="347" r:id="rId63"/>
    <p:sldId id="344" r:id="rId64"/>
    <p:sldId id="350" r:id="rId65"/>
    <p:sldId id="349" r:id="rId66"/>
    <p:sldId id="348" r:id="rId67"/>
    <p:sldId id="345" r:id="rId68"/>
    <p:sldId id="339" r:id="rId69"/>
    <p:sldId id="27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9/29/2023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9/29/2023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9/29/2023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9/29/2023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9/29/2023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9/29/2023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9/29/2023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9/29/2023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9/29/2023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Kafka Streams and KSQL DB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3B46B-C188-0C9D-CAA6-9BCCFA91D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9" t="19352" r="34174" b="24661"/>
          <a:stretch/>
        </p:blipFill>
        <p:spPr>
          <a:xfrm>
            <a:off x="15043" y="0"/>
            <a:ext cx="12161914" cy="686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39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8B710-280B-DFE3-4F24-366F4D76A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6" t="18900" r="34909" b="25826"/>
          <a:stretch/>
        </p:blipFill>
        <p:spPr>
          <a:xfrm>
            <a:off x="387658" y="0"/>
            <a:ext cx="11416684" cy="664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94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515DB-7BD1-500B-4819-63365E989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4" t="12685" r="10582" b="9515"/>
          <a:stretch/>
        </p:blipFill>
        <p:spPr>
          <a:xfrm>
            <a:off x="1367161" y="870012"/>
            <a:ext cx="9534618" cy="5335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03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314B8-6A33-0E64-F391-74E38F1F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C596F-C419-8FB9-2BF7-88FA468B2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9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0C972-7B43-D6E9-61A8-39B8E5A75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6" t="15275" r="11748" b="11456"/>
          <a:stretch/>
        </p:blipFill>
        <p:spPr>
          <a:xfrm>
            <a:off x="1404151" y="916619"/>
            <a:ext cx="9383697" cy="50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8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462DB-F3BC-D148-42FB-E0038A6A7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3" t="12944" r="11384" b="8997"/>
          <a:stretch/>
        </p:blipFill>
        <p:spPr>
          <a:xfrm>
            <a:off x="99065" y="54328"/>
            <a:ext cx="11993870" cy="6803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9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33812-AA68-EF1A-9D3A-FDE566E95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2" t="13333" r="10951" b="9515"/>
          <a:stretch/>
        </p:blipFill>
        <p:spPr>
          <a:xfrm>
            <a:off x="71020" y="0"/>
            <a:ext cx="11985887" cy="6596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56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FC723-492C-8221-64D9-71C231223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2" t="13074" r="11020" b="10809"/>
          <a:stretch/>
        </p:blipFill>
        <p:spPr>
          <a:xfrm>
            <a:off x="99134" y="0"/>
            <a:ext cx="11993732" cy="67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C214B-85AA-18BB-E16D-BD078572F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2" t="20712" r="10656" b="10292"/>
          <a:stretch/>
        </p:blipFill>
        <p:spPr>
          <a:xfrm>
            <a:off x="1526958" y="878889"/>
            <a:ext cx="9561251" cy="473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79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39BB9-76D0-66B5-9E84-3524AED15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23"/>
          <a:stretch/>
        </p:blipFill>
        <p:spPr>
          <a:xfrm>
            <a:off x="480409" y="2317072"/>
            <a:ext cx="11711591" cy="4003829"/>
          </a:xfrm>
          <a:prstGeom prst="rect">
            <a:avLst/>
          </a:prstGeom>
        </p:spPr>
      </p:pic>
      <p:sp>
        <p:nvSpPr>
          <p:cNvPr id="4" name="Title 12">
            <a:extLst>
              <a:ext uri="{FF2B5EF4-FFF2-40B4-BE49-F238E27FC236}">
                <a16:creationId xmlns:a16="http://schemas.microsoft.com/office/drawing/2014/main" id="{69CD9067-258C-2E87-9E37-C5CE99870DBC}"/>
              </a:ext>
            </a:extLst>
          </p:cNvPr>
          <p:cNvSpPr txBox="1">
            <a:spLocks/>
          </p:cNvSpPr>
          <p:nvPr/>
        </p:nvSpPr>
        <p:spPr>
          <a:xfrm>
            <a:off x="1657797" y="537099"/>
            <a:ext cx="9601200" cy="1219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Connecting Applications with Data</a:t>
            </a:r>
          </a:p>
        </p:txBody>
      </p:sp>
    </p:spTree>
    <p:extLst>
      <p:ext uri="{BB962C8B-B14F-4D97-AF65-F5344CB8AC3E}">
        <p14:creationId xmlns:p14="http://schemas.microsoft.com/office/powerpoint/2010/main" val="29162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36BCF-E569-15B4-B3F0-58B29650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D0983-069D-6C34-E61B-76EB310F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7084A-BC41-EE3C-C305-DB0730F8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73C5E-24CC-DE9C-2831-A0A0D41D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25348-8FC9-AB41-94F9-55E6D2308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6" t="12426" r="12840" b="8997"/>
          <a:stretch/>
        </p:blipFill>
        <p:spPr>
          <a:xfrm>
            <a:off x="81379" y="115410"/>
            <a:ext cx="12029242" cy="683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4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C8872-0571-620A-FC32-01F89906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8F823-CDF2-F682-A10B-D9A47978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88970-1C0F-B2E2-E01D-9F71205F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7" t="8931" r="5122" b="8931"/>
          <a:stretch/>
        </p:blipFill>
        <p:spPr>
          <a:xfrm>
            <a:off x="88777" y="-1"/>
            <a:ext cx="1191841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3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8B1AB-0A23-D616-9AC1-1F0497A28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03" t="5307" r="4758" b="16634"/>
          <a:stretch/>
        </p:blipFill>
        <p:spPr>
          <a:xfrm>
            <a:off x="0" y="878889"/>
            <a:ext cx="11904955" cy="535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8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B0AE3-EE5C-59F5-4860-24AEE8876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6" t="20324" r="13059" b="13269"/>
          <a:stretch/>
        </p:blipFill>
        <p:spPr>
          <a:xfrm>
            <a:off x="-1" y="-1"/>
            <a:ext cx="12142055" cy="61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7B44B-E41B-0C36-1426-75E58AFB7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r="34175" b="7314"/>
          <a:stretch/>
        </p:blipFill>
        <p:spPr>
          <a:xfrm>
            <a:off x="2083293" y="388398"/>
            <a:ext cx="8025414" cy="6081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68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39DF8-B65D-2A61-B970-48602CF3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4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80C79-79FC-5E52-771D-DFAE9584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68DEA-A755-D29C-41A8-3C89EAE7B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1" t="12039" r="10582" b="8868"/>
          <a:stretch/>
        </p:blipFill>
        <p:spPr>
          <a:xfrm>
            <a:off x="88775" y="0"/>
            <a:ext cx="11902031" cy="6764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5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91EB7-CDE6-F184-2668-F4B1451B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1053D-D93E-25A1-C457-574100948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3" t="17864" r="10873" b="17023"/>
          <a:stretch/>
        </p:blipFill>
        <p:spPr>
          <a:xfrm>
            <a:off x="91400" y="547086"/>
            <a:ext cx="12100600" cy="57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ED12A-D0FC-BD2F-93B4-3DB73003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746D0-7C91-B71B-ECDA-89F6C419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9" t="18641" r="10946" b="9385"/>
          <a:stretch/>
        </p:blipFill>
        <p:spPr>
          <a:xfrm>
            <a:off x="1359763" y="861133"/>
            <a:ext cx="9472473" cy="4935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889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4D380-D87C-9717-1135-C92BDF0C6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4" t="18253" r="11383" b="8997"/>
          <a:stretch/>
        </p:blipFill>
        <p:spPr>
          <a:xfrm>
            <a:off x="1512163" y="807867"/>
            <a:ext cx="9442881" cy="4989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47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KSQL DB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6443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sqldb-architecture">
            <a:extLst>
              <a:ext uri="{FF2B5EF4-FFF2-40B4-BE49-F238E27FC236}">
                <a16:creationId xmlns:a16="http://schemas.microsoft.com/office/drawing/2014/main" id="{EB839474-057C-546F-6C57-E6EEA494C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8" y="1606858"/>
            <a:ext cx="11019712" cy="400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3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CFF9B-2580-B894-0B2B-0DDCAF879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0" b="13916"/>
          <a:stretch/>
        </p:blipFill>
        <p:spPr>
          <a:xfrm>
            <a:off x="2272683" y="408372"/>
            <a:ext cx="7841942" cy="590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85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An architecture with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 is much simpler, as many of those external parts have been consolidated into the tool itself: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 has primitives for connectors, and it performs stream processing. It also features materialized views, so that your data can be queried just like a database table directly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, without needing to be sent to an external source:</a:t>
            </a:r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0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sqldb-database">
            <a:extLst>
              <a:ext uri="{FF2B5EF4-FFF2-40B4-BE49-F238E27FC236}">
                <a16:creationId xmlns:a16="http://schemas.microsoft.com/office/drawing/2014/main" id="{B54662E4-9562-3CB7-CDC4-098F2406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8" y="0"/>
            <a:ext cx="120381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 fontScale="90000"/>
          </a:bodyPr>
          <a:lstStyle/>
          <a:p>
            <a:pPr algn="l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How Stateless Operations Work</a:t>
            </a:r>
            <a:b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</a:br>
            <a:br>
              <a:rPr lang="en-IN" b="1" i="0" cap="all" dirty="0">
                <a:solidFill>
                  <a:srgbClr val="829494"/>
                </a:solidFill>
                <a:effectLst/>
                <a:latin typeface="MarkPro-Medium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46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adings">
            <a:extLst>
              <a:ext uri="{FF2B5EF4-FFF2-40B4-BE49-F238E27FC236}">
                <a16:creationId xmlns:a16="http://schemas.microsoft.com/office/drawing/2014/main" id="{0AE273C5-9ECD-295F-26A6-8F7CC3FB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2" y="594249"/>
            <a:ext cx="9898730" cy="53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6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FE96A-1F3F-19C9-AA92-E3DC5CE7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0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A225C-53E5-E0E4-A666-8821253C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6ECF1-FBAD-D2B6-C8D7-E0060520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6C5DD-48AE-1C24-EE6E-6E98D94D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1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12038-38B2-C1A3-A837-A4BF6184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C0BA4-84C0-DCDC-BBB6-8D492A36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A4C8E-3DC1-2A50-F341-CEB76CBCA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" t="9190" r="3810" b="17411"/>
          <a:stretch/>
        </p:blipFill>
        <p:spPr>
          <a:xfrm>
            <a:off x="745723" y="710213"/>
            <a:ext cx="11097087" cy="503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1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EE79B-6C7B-6E9F-B40D-C86DDB50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4AAB0-6D0A-0FB7-99BE-201D3661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0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73795-3C17-1477-5ADE-9D3F8B813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FC38B-D397-4562-F450-A741F0EA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7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FC5F0-7C1D-CB74-60CA-C9F1398D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FABDC-400A-B94E-68BF-13BA9355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 fontScale="90000"/>
          </a:bodyPr>
          <a:lstStyle/>
          <a:p>
            <a:pPr algn="l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How Stateful Operations Work</a:t>
            </a:r>
            <a:b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</a:br>
            <a:br>
              <a:rPr lang="en-IN" b="1" i="0" cap="all" dirty="0">
                <a:solidFill>
                  <a:srgbClr val="829494"/>
                </a:solidFill>
                <a:effectLst/>
                <a:latin typeface="MarkPro-Medium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725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3DDFB-87A9-F26F-F73E-C2181005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8CDE0-5D3A-E089-3E99-8C304D06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04B8A-87EB-4E02-CC7A-6AFE6537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5B05D-46AC-E132-F16E-76D283CF8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4" t="19547" r="6723" b="14175"/>
          <a:stretch/>
        </p:blipFill>
        <p:spPr>
          <a:xfrm>
            <a:off x="1216241" y="958788"/>
            <a:ext cx="10129421" cy="4545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F9F94-A2AA-2E11-CF4F-0E77C2B0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E3860-6A63-6DB6-4C2C-A5BCA56A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/>
          </a:bodyPr>
          <a:lstStyle/>
          <a:p>
            <a:pPr algn="ctr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Change log</a:t>
            </a:r>
            <a:b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</a:br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Keeps track of all changes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82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DEA7C-3EEC-0353-5E89-27CBF1E6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4705166"/>
            <a:ext cx="9601200" cy="1615736"/>
          </a:xfrm>
        </p:spPr>
        <p:txBody>
          <a:bodyPr>
            <a:normAutofit/>
          </a:bodyPr>
          <a:lstStyle/>
          <a:p>
            <a:pPr algn="ctr"/>
            <a:r>
              <a:rPr lang="en-IN" b="1" i="0" dirty="0">
                <a:solidFill>
                  <a:srgbClr val="173361"/>
                </a:solidFill>
                <a:effectLst/>
                <a:latin typeface="MarkPro-Bold"/>
              </a:rPr>
              <a:t>PUSH and PULL QUERY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21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A89AF5-4F57-9819-1BE4-C25962D3AAEC}"/>
              </a:ext>
            </a:extLst>
          </p:cNvPr>
          <p:cNvSpPr txBox="1"/>
          <p:nvPr/>
        </p:nvSpPr>
        <p:spPr>
          <a:xfrm>
            <a:off x="133166" y="0"/>
            <a:ext cx="11650462" cy="74789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l"/>
            <a:r>
              <a:rPr lang="en-US" sz="3200" b="0" i="0" dirty="0" err="1">
                <a:solidFill>
                  <a:srgbClr val="000000"/>
                </a:solidFill>
                <a:effectLst/>
                <a:latin typeface="MarkPro-NarrowBook"/>
              </a:rPr>
              <a:t>ksqlDB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 has two options for querying data: </a:t>
            </a:r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pull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 and </a:t>
            </a:r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push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.</a:t>
            </a:r>
          </a:p>
          <a:p>
            <a:pPr algn="l"/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Pull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, which are run against materialized views, are similar to traditional database queries in which you query your data and then get a response. They are a process that starts, performs an operation, and then terminates. When you run a pull query at a particular moment, you get the current state of the table (the materialized view) at that specific point in time.</a:t>
            </a:r>
          </a:p>
          <a:p>
            <a:pPr algn="l"/>
            <a:r>
              <a:rPr lang="en-US" sz="3200" b="0" i="1" dirty="0">
                <a:solidFill>
                  <a:srgbClr val="000000"/>
                </a:solidFill>
                <a:effectLst/>
                <a:latin typeface="MarkPro-NarrowBook"/>
              </a:rPr>
              <a:t>Push queries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, on the other hand, let you subscribe to a stream of updates, and they stay alive until you stop them. So if you run a push query against a table (a materialized view), you receive an update when the state changes. In the example above, this would be every time the average reading for a sensor changes.</a:t>
            </a:r>
          </a:p>
          <a:p>
            <a:pPr algn="l"/>
            <a:r>
              <a:rPr lang="en-US" sz="3200" b="0" i="0" dirty="0">
                <a:solidFill>
                  <a:srgbClr val="000000"/>
                </a:solidFill>
                <a:effectLst/>
                <a:latin typeface="MarkPro-NarrowBook"/>
              </a:rPr>
              <a:t>Pull and push queries each have distinct uses, and you pick the one to use based on your application’s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8007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7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6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930E-94BC-1521-C533-A0BF63B6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0576-6B80-9831-92C5-62A3F09AB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9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46745-79D4-8188-AF5E-9E06A3721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2" t="19288" r="11893" b="6019"/>
          <a:stretch/>
        </p:blipFill>
        <p:spPr>
          <a:xfrm>
            <a:off x="1199965" y="648070"/>
            <a:ext cx="9792070" cy="5122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7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5BF9D-B8F1-96C7-8F44-0E26A54A2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1" r="43568" b="19741"/>
          <a:stretch/>
        </p:blipFill>
        <p:spPr>
          <a:xfrm>
            <a:off x="1924235" y="277511"/>
            <a:ext cx="8897645" cy="6302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28B09-F4DE-4394-7AB2-7563B6CFC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5" t="13334" r="10729" b="7831"/>
          <a:stretch/>
        </p:blipFill>
        <p:spPr>
          <a:xfrm>
            <a:off x="1278384" y="914400"/>
            <a:ext cx="9605639" cy="5406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40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270</TotalTime>
  <Words>288</Words>
  <Application>Microsoft Office PowerPoint</Application>
  <PresentationFormat>Widescreen</PresentationFormat>
  <Paragraphs>15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Corbel</vt:lpstr>
      <vt:lpstr>MarkPro-Bold</vt:lpstr>
      <vt:lpstr>MarkPro-Medium</vt:lpstr>
      <vt:lpstr>MarkPro-NarrowBook</vt:lpstr>
      <vt:lpstr>Seashells 16x9</vt:lpstr>
      <vt:lpstr>Kafka Streams and KSQL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KSQL DB Architecture</vt:lpstr>
      <vt:lpstr>PowerPoint Presentation</vt:lpstr>
      <vt:lpstr>PowerPoint Presentation</vt:lpstr>
      <vt:lpstr>PowerPoint Presentation</vt:lpstr>
      <vt:lpstr>How Stateless Operations Work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Stateful Operations Work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 log Keeps track of all changes</vt:lpstr>
      <vt:lpstr>PowerPoint Presentation</vt:lpstr>
      <vt:lpstr>PUSH and PULL QUERY</vt:lpstr>
      <vt:lpstr>PowerPoint Presentation</vt:lpstr>
      <vt:lpstr>PowerPoint Presentation</vt:lpstr>
      <vt:lpstr>PowerPoint Presentation</vt:lpstr>
      <vt:lpstr>PowerPoint Presentation</vt:lpstr>
      <vt:lpstr>Add a Slide Title - 4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Subramanian Murugan</dc:creator>
  <cp:lastModifiedBy>Subramanian Murugan</cp:lastModifiedBy>
  <cp:revision>15</cp:revision>
  <dcterms:created xsi:type="dcterms:W3CDTF">2023-07-24T12:30:33Z</dcterms:created>
  <dcterms:modified xsi:type="dcterms:W3CDTF">2023-09-29T12:29:40Z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